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68" r:id="rId2"/>
    <p:sldId id="432" r:id="rId3"/>
    <p:sldId id="400" r:id="rId4"/>
    <p:sldId id="426" r:id="rId5"/>
    <p:sldId id="364" r:id="rId6"/>
    <p:sldId id="374" r:id="rId7"/>
    <p:sldId id="373" r:id="rId8"/>
    <p:sldId id="406" r:id="rId9"/>
    <p:sldId id="258" r:id="rId10"/>
    <p:sldId id="259" r:id="rId11"/>
    <p:sldId id="335" r:id="rId12"/>
    <p:sldId id="452" r:id="rId13"/>
    <p:sldId id="453" r:id="rId14"/>
    <p:sldId id="431" r:id="rId15"/>
    <p:sldId id="427" r:id="rId16"/>
    <p:sldId id="433" r:id="rId17"/>
    <p:sldId id="456" r:id="rId18"/>
    <p:sldId id="434" r:id="rId19"/>
    <p:sldId id="436" r:id="rId20"/>
    <p:sldId id="442" r:id="rId21"/>
    <p:sldId id="438" r:id="rId22"/>
    <p:sldId id="435" r:id="rId23"/>
    <p:sldId id="440" r:id="rId24"/>
    <p:sldId id="443" r:id="rId25"/>
    <p:sldId id="444" r:id="rId26"/>
    <p:sldId id="441" r:id="rId27"/>
    <p:sldId id="437" r:id="rId28"/>
    <p:sldId id="445" r:id="rId29"/>
    <p:sldId id="439" r:id="rId30"/>
    <p:sldId id="454" r:id="rId31"/>
    <p:sldId id="455" r:id="rId32"/>
    <p:sldId id="446" r:id="rId33"/>
    <p:sldId id="447" r:id="rId34"/>
    <p:sldId id="448" r:id="rId35"/>
    <p:sldId id="449" r:id="rId36"/>
    <p:sldId id="45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645"/>
    <a:srgbClr val="00306C"/>
    <a:srgbClr val="00A4E4"/>
    <a:srgbClr val="DEE7F6"/>
    <a:srgbClr val="B7CAEB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DDD71-BB2A-492D-B5BF-0F6C01DE8200}" v="1" dt="2023-12-07T15:44:11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84490" autoAdjust="0"/>
  </p:normalViewPr>
  <p:slideViewPr>
    <p:cSldViewPr snapToGrid="0">
      <p:cViewPr varScale="1">
        <p:scale>
          <a:sx n="50" d="100"/>
          <a:sy n="50" d="100"/>
        </p:scale>
        <p:origin x="42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9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2023 is the Year of Open 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least as declared by the </a:t>
            </a:r>
            <a:r>
              <a:rPr lang="en-US" b="1" dirty="0"/>
              <a:t>White House Office of Science and Technology Policy (OSTP</a:t>
            </a:r>
            <a:r>
              <a:rPr lang="en-US" dirty="0"/>
              <a:t>), which follows 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broader trend in the research community to move toward open science practices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Passage of the </a:t>
            </a:r>
            <a:r>
              <a:rPr lang="en-US" b="1" dirty="0"/>
              <a:t>Foundations of Evidence Policymaking Act </a:t>
            </a:r>
            <a:r>
              <a:rPr lang="en-US" b="0" dirty="0"/>
              <a:t>(PL 115-435) put into law the need to link policy interventions to rigorous and transparent science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just a few examples,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Agencies are updating public access plans to federal research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NIH has instituted new data management and sharing standards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NASA is developing open science training materials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NSF has announced several DOC and funding calls to support open science and R&amp;RI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means there both in research where journals are introducing data and code sharing requirements, and in policy will be R&amp;R standards and you will need to meet them to get funding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1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UCSB2023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iddlebury.az1.qualtrics.com/reports/public/bWlkZGxlYnVyeS02NGUzOWQ4YzJkZWMzYjAwMDk2YzU0ZGQtVVJfYTltbDVSdGJ5YXNXV3o0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5CEF73-2836-1A85-C795-556D1BFB9411}"/>
              </a:ext>
            </a:extLst>
          </p:cNvPr>
          <p:cNvSpPr/>
          <p:nvPr/>
        </p:nvSpPr>
        <p:spPr>
          <a:xfrm>
            <a:off x="0" y="6411697"/>
            <a:ext cx="12192000" cy="4463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2" y="5701807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41" y="6275692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8747" y="6391241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96982" y="63925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E2A6901-46AA-8B11-567A-111AA30DF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823" y="3822596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7C8B003-1F66-4D38-39DD-52AA844464BA}"/>
              </a:ext>
            </a:extLst>
          </p:cNvPr>
          <p:cNvSpPr txBox="1"/>
          <p:nvPr/>
        </p:nvSpPr>
        <p:spPr>
          <a:xfrm>
            <a:off x="1033464" y="4816392"/>
            <a:ext cx="3222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been replicated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E1F47D-BA73-27DD-1C2A-E69E4DBFD7A9}"/>
              </a:ext>
            </a:extLst>
          </p:cNvPr>
          <p:cNvSpPr txBox="1"/>
          <p:nvPr/>
        </p:nvSpPr>
        <p:spPr>
          <a:xfrm>
            <a:off x="352665" y="2309788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D4A3D3-ADA1-4FDE-3FD4-2DF66A6AD4C7}"/>
              </a:ext>
            </a:extLst>
          </p:cNvPr>
          <p:cNvSpPr txBox="1"/>
          <p:nvPr/>
        </p:nvSpPr>
        <p:spPr>
          <a:xfrm>
            <a:off x="352665" y="2864232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FAA899-E8BD-FAE0-0E60-B34129716C51}"/>
              </a:ext>
            </a:extLst>
          </p:cNvPr>
          <p:cNvSpPr txBox="1"/>
          <p:nvPr/>
        </p:nvSpPr>
        <p:spPr>
          <a:xfrm>
            <a:off x="352665" y="3413805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739B4A-B4BA-05C6-4ED4-18770A19742C}"/>
              </a:ext>
            </a:extLst>
          </p:cNvPr>
          <p:cNvSpPr txBox="1"/>
          <p:nvPr/>
        </p:nvSpPr>
        <p:spPr>
          <a:xfrm>
            <a:off x="352665" y="3976826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0.005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499ADE-1456-C6AE-D076-99E9F15F8A0F}"/>
              </a:ext>
            </a:extLst>
          </p:cNvPr>
          <p:cNvGrpSpPr/>
          <p:nvPr/>
        </p:nvGrpSpPr>
        <p:grpSpPr>
          <a:xfrm>
            <a:off x="4774430" y="1858050"/>
            <a:ext cx="3376373" cy="3266119"/>
            <a:chOff x="4774430" y="1858050"/>
            <a:chExt cx="3376373" cy="32661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5933A8-277E-F11F-25D1-2B355CAB6B72}"/>
                </a:ext>
              </a:extLst>
            </p:cNvPr>
            <p:cNvSpPr txBox="1"/>
            <p:nvPr/>
          </p:nvSpPr>
          <p:spPr>
            <a:xfrm>
              <a:off x="4840941" y="4816392"/>
              <a:ext cx="3169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Could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be replicated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7" name="Picture 26" descr="Chart, line chart&#10;&#10;Description automatically generated">
              <a:extLst>
                <a:ext uri="{FF2B5EF4-FFF2-40B4-BE49-F238E27FC236}">
                  <a16:creationId xmlns:a16="http://schemas.microsoft.com/office/drawing/2014/main" id="{E5F31277-5D74-C14C-5E01-1C1568EE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2" t="1" b="5088"/>
            <a:stretch/>
          </p:blipFill>
          <p:spPr>
            <a:xfrm>
              <a:off x="4774430" y="1858050"/>
              <a:ext cx="3376373" cy="294008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9829A5-AC9F-E16E-1583-56F08191D534}"/>
              </a:ext>
            </a:extLst>
          </p:cNvPr>
          <p:cNvGrpSpPr/>
          <p:nvPr/>
        </p:nvGrpSpPr>
        <p:grpSpPr>
          <a:xfrm>
            <a:off x="8583641" y="1864942"/>
            <a:ext cx="3334038" cy="3259227"/>
            <a:chOff x="8583641" y="1864942"/>
            <a:chExt cx="3334038" cy="32592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E9CFA1-A344-8777-EE5A-D1D4B6C3ECAE}"/>
                </a:ext>
              </a:extLst>
            </p:cNvPr>
            <p:cNvSpPr txBox="1"/>
            <p:nvPr/>
          </p:nvSpPr>
          <p:spPr>
            <a:xfrm>
              <a:off x="8646458" y="4816392"/>
              <a:ext cx="3211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Should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be replicated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8" name="Picture 27" descr="Chart, line chart&#10;&#10;Description automatically generated">
              <a:extLst>
                <a:ext uri="{FF2B5EF4-FFF2-40B4-BE49-F238E27FC236}">
                  <a16:creationId xmlns:a16="http://schemas.microsoft.com/office/drawing/2014/main" id="{23496143-8492-221D-ACEE-6854D0CEA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9" r="761" b="5089"/>
            <a:stretch/>
          </p:blipFill>
          <p:spPr>
            <a:xfrm>
              <a:off x="8583641" y="1864942"/>
              <a:ext cx="3334038" cy="2940082"/>
            </a:xfrm>
            <a:prstGeom prst="rect">
              <a:avLst/>
            </a:prstGeom>
          </p:spPr>
        </p:pic>
      </p:grpSp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279D87FA-5115-5BCB-9904-D5D3A0207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2" t="226" b="5820"/>
          <a:stretch/>
        </p:blipFill>
        <p:spPr>
          <a:xfrm>
            <a:off x="965219" y="1857734"/>
            <a:ext cx="3376374" cy="29104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7BFC74-4F46-1E27-77A7-61A01ECCA6D0}"/>
              </a:ext>
            </a:extLst>
          </p:cNvPr>
          <p:cNvSpPr txBox="1"/>
          <p:nvPr/>
        </p:nvSpPr>
        <p:spPr>
          <a:xfrm>
            <a:off x="274321" y="1857734"/>
            <a:ext cx="86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7463EC-419F-CCA0-59D3-CA23C45415DC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3A2575-BEA9-CD23-56A0-E15234FB222E}"/>
              </a:ext>
            </a:extLst>
          </p:cNvPr>
          <p:cNvCxnSpPr>
            <a:cxnSpLocks/>
          </p:cNvCxnSpPr>
          <p:nvPr/>
        </p:nvCxnSpPr>
        <p:spPr>
          <a:xfrm>
            <a:off x="274321" y="250731"/>
            <a:ext cx="0" cy="673423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EDB56D-3AF6-87C9-D8E8-BCDB9146481A}"/>
              </a:ext>
            </a:extLst>
          </p:cNvPr>
          <p:cNvSpPr txBox="1"/>
          <p:nvPr/>
        </p:nvSpPr>
        <p:spPr>
          <a:xfrm>
            <a:off x="323453" y="207919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Replication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C0C74-A15B-81F7-6D3D-BEED7085A23A}"/>
              </a:ext>
            </a:extLst>
          </p:cNvPr>
          <p:cNvSpPr txBox="1"/>
          <p:nvPr/>
        </p:nvSpPr>
        <p:spPr>
          <a:xfrm>
            <a:off x="9790185" y="423752"/>
            <a:ext cx="156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306C"/>
                </a:solidFill>
                <a:effectLst/>
                <a:uLnTx/>
                <a:uFillTx/>
                <a:latin typeface="AvenirNextforSAS" panose="020B0503020202020204" pitchFamily="34" charset="0"/>
                <a:cs typeface="Arial" panose="020B0604020202020204" pitchFamily="34" charset="0"/>
              </a:rPr>
              <a:t>BCS-2049837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306C"/>
              </a:solidFill>
              <a:effectLst/>
              <a:uLnTx/>
              <a:uFillTx/>
              <a:latin typeface="AvenirNextforSAS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6556941-0403-CFF2-9A83-849FB914AF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9"/>
          <a:stretch/>
        </p:blipFill>
        <p:spPr>
          <a:xfrm>
            <a:off x="11358487" y="171336"/>
            <a:ext cx="742372" cy="7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5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AAFEE80-77E6-4B4B-2AE5-D91A0194A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"/>
          <a:stretch/>
        </p:blipFill>
        <p:spPr>
          <a:xfrm>
            <a:off x="0" y="0"/>
            <a:ext cx="12192000" cy="639429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B3C545-2CAF-B184-49D4-21C791240A88}"/>
              </a:ext>
            </a:extLst>
          </p:cNvPr>
          <p:cNvCxnSpPr/>
          <p:nvPr/>
        </p:nvCxnSpPr>
        <p:spPr>
          <a:xfrm flipH="1">
            <a:off x="11524759" y="6527118"/>
            <a:ext cx="2381" cy="133351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73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DCB07-9CB2-41C4-BA41-B93A20AEC729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620B0-A6FF-415F-9662-2D61878EDFC8}"/>
              </a:ext>
            </a:extLst>
          </p:cNvPr>
          <p:cNvSpPr txBox="1"/>
          <p:nvPr/>
        </p:nvSpPr>
        <p:spPr>
          <a:xfrm>
            <a:off x="323453" y="207919"/>
            <a:ext cx="1039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Bardin Riffs on R&amp;R in the Policy Environment</a:t>
            </a:r>
          </a:p>
        </p:txBody>
      </p:sp>
    </p:spTree>
    <p:extLst>
      <p:ext uri="{BB962C8B-B14F-4D97-AF65-F5344CB8AC3E}">
        <p14:creationId xmlns:p14="http://schemas.microsoft.com/office/powerpoint/2010/main" val="588152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DCB07-9CB2-41C4-BA41-B93A20AEC729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620B0-A6FF-415F-9662-2D61878EDFC8}"/>
              </a:ext>
            </a:extLst>
          </p:cNvPr>
          <p:cNvSpPr txBox="1"/>
          <p:nvPr/>
        </p:nvSpPr>
        <p:spPr>
          <a:xfrm>
            <a:off x="323453" y="207919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Bardin Riffs on R&amp;R as a matter of Practice </a:t>
            </a:r>
          </a:p>
        </p:txBody>
      </p:sp>
    </p:spTree>
    <p:extLst>
      <p:ext uri="{BB962C8B-B14F-4D97-AF65-F5344CB8AC3E}">
        <p14:creationId xmlns:p14="http://schemas.microsoft.com/office/powerpoint/2010/main" val="217967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721922"/>
            <a:ext cx="4746677" cy="446932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hegsrr.github.io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2796663"/>
            <a:ext cx="2857500" cy="285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275" y="5654163"/>
            <a:ext cx="4220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hegsrr.github.io/Workshop-SDSS-2023/</a:t>
            </a:r>
          </a:p>
        </p:txBody>
      </p:sp>
    </p:spTree>
    <p:extLst>
      <p:ext uri="{BB962C8B-B14F-4D97-AF65-F5344CB8AC3E}">
        <p14:creationId xmlns:p14="http://schemas.microsoft.com/office/powerpoint/2010/main" val="97794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Survey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reproducible research practices you identified as interesting and important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637308" y="5156589"/>
            <a:ext cx="24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to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5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518549" y="3963454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Open and Reproducible Research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518549" y="4632647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quick review of practices in light of the survey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399796" y="4047288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8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Survey Results: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900" y="2363056"/>
            <a:ext cx="2599363" cy="26815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/>
              <a:t>Goal: incremental progress as individuals and scientific community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Be kind to your future self!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EA6C1-5FE2-93DA-B7AF-F378F136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22" y="1108235"/>
            <a:ext cx="7617900" cy="46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1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Results: Spatial Data Science Symposium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900" y="2363056"/>
            <a:ext cx="2599363" cy="26815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/>
              <a:t>Goal: incremental progress as individuals and scientific community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Be kind to your future self!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31FBA-1933-4490-8C92-C34D7EB3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229" y="1088176"/>
            <a:ext cx="7649908" cy="468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3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Methods and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Notebook, Scripts, Models, Protocols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84564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share a complete description of your methods?</a:t>
            </a:r>
          </a:p>
        </p:txBody>
      </p:sp>
    </p:spTree>
    <p:extLst>
      <p:ext uri="{BB962C8B-B14F-4D97-AF65-F5344CB8AC3E}">
        <p14:creationId xmlns:p14="http://schemas.microsoft.com/office/powerpoint/2010/main" val="200696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Framing expectations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62A5A0-CCF4-4013-9DC4-18FB118E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488367"/>
            <a:ext cx="7182852" cy="437258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07A70A-812A-4D92-849C-2C096FD8604C}"/>
              </a:ext>
            </a:extLst>
          </p:cNvPr>
          <p:cNvSpPr txBox="1">
            <a:spLocks/>
          </p:cNvSpPr>
          <p:nvPr/>
        </p:nvSpPr>
        <p:spPr>
          <a:xfrm>
            <a:off x="7710985" y="1804206"/>
            <a:ext cx="4230806" cy="39551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Central Objective:</a:t>
            </a:r>
          </a:p>
          <a:p>
            <a:pPr marL="0" indent="0">
              <a:buNone/>
            </a:pPr>
            <a:endParaRPr lang="en-US" sz="1000" dirty="0"/>
          </a:p>
          <a:p>
            <a:pPr marL="457200" indent="-457200">
              <a:buAutoNum type="arabicParenR"/>
            </a:pPr>
            <a:r>
              <a:rPr lang="en-US" sz="2200" dirty="0"/>
              <a:t>Situate R&amp;R in the geography and spatial data science</a:t>
            </a:r>
            <a:endParaRPr lang="en-US" sz="1000" dirty="0"/>
          </a:p>
          <a:p>
            <a:pPr marL="0" indent="0">
              <a:buNone/>
            </a:pPr>
            <a:r>
              <a:rPr lang="en-US" sz="2200" dirty="0"/>
              <a:t>		&amp;</a:t>
            </a:r>
            <a:endParaRPr lang="en-US" sz="1000" dirty="0"/>
          </a:p>
          <a:p>
            <a:pPr marL="457200" indent="-457200">
              <a:buFont typeface="+mj-lt"/>
              <a:buAutoNum type="arabicParenR" startAt="2"/>
            </a:pPr>
            <a:r>
              <a:rPr lang="en-US" sz="2200" dirty="0"/>
              <a:t>introduce selected research practices and resources you can use to make your work more reproducible</a:t>
            </a:r>
          </a:p>
        </p:txBody>
      </p:sp>
    </p:spTree>
    <p:extLst>
      <p:ext uri="{BB962C8B-B14F-4D97-AF65-F5344CB8AC3E}">
        <p14:creationId xmlns:p14="http://schemas.microsoft.com/office/powerpoint/2010/main" val="10059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Python, R,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GeoDA</a:t>
            </a:r>
            <a:r>
              <a:rPr lang="en-US" dirty="0"/>
              <a:t>, QGIS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use and cite research software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lang="en-US" sz="3200" dirty="0">
                <a:solidFill>
                  <a:prstClr val="black"/>
                </a:solidFill>
                <a:latin typeface="Avenir Next LT Pro Light"/>
              </a:rPr>
              <a:t>with (re)distributable source code?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261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Git, GitHub, </a:t>
            </a:r>
            <a:r>
              <a:rPr lang="en-US" dirty="0" err="1"/>
              <a:t>GitLabs</a:t>
            </a:r>
            <a:r>
              <a:rPr lang="en-US" dirty="0"/>
              <a:t>, OSF projects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manage and track changes </a:t>
            </a:r>
            <a:br>
              <a:rPr lang="en-US" sz="3200" dirty="0"/>
            </a:br>
            <a:r>
              <a:rPr lang="en-US" sz="3200" dirty="0"/>
              <a:t>to your study design, data, and code?</a:t>
            </a:r>
          </a:p>
          <a:p>
            <a:pPr marL="137160" lvl="1" indent="0" algn="ctr">
              <a:buNone/>
            </a:pPr>
            <a:endParaRPr lang="en-US" sz="3200" dirty="0"/>
          </a:p>
          <a:p>
            <a:pPr lvl="1">
              <a:buFontTx/>
              <a:buChar char="-"/>
            </a:pPr>
            <a:r>
              <a:rPr lang="en-US" sz="2400" dirty="0"/>
              <a:t>Best at tracking one line of plain text</a:t>
            </a:r>
          </a:p>
          <a:p>
            <a:pPr lvl="1">
              <a:buFontTx/>
              <a:buChar char="-"/>
            </a:pPr>
            <a:r>
              <a:rPr lang="en-US" sz="2400" dirty="0"/>
              <a:t>GitHub integrates with Overleaf, OSF, Webpages</a:t>
            </a:r>
          </a:p>
        </p:txBody>
      </p:sp>
    </p:spTree>
    <p:extLst>
      <p:ext uri="{BB962C8B-B14F-4D97-AF65-F5344CB8AC3E}">
        <p14:creationId xmlns:p14="http://schemas.microsoft.com/office/powerpoint/2010/main" val="395939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01437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make the data for your study readily available </a:t>
            </a:r>
            <a:br>
              <a:rPr lang="en-US" sz="3200" dirty="0"/>
            </a:br>
            <a:r>
              <a:rPr lang="en-US" sz="3200" dirty="0"/>
              <a:t>in the most complete and unmodified form </a:t>
            </a:r>
            <a:br>
              <a:rPr lang="en-US" sz="3200" dirty="0"/>
            </a:br>
            <a:r>
              <a:rPr lang="en-US" sz="3200" dirty="0"/>
              <a:t>permissible by law and ethical protocols?</a:t>
            </a:r>
          </a:p>
        </p:txBody>
      </p:sp>
    </p:spTree>
    <p:extLst>
      <p:ext uri="{BB962C8B-B14F-4D97-AF65-F5344CB8AC3E}">
        <p14:creationId xmlns:p14="http://schemas.microsoft.com/office/powerpoint/2010/main" val="85824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922ADB-ECB8-FD98-4A4D-845FCB41A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Archive with DOI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540E-FB63-2CC6-9168-555E1C124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DOI: Digital Object Identifier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59BB-3739-7F96-4DD5-D0A88E3D4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37063" cy="4810125"/>
          </a:xfrm>
        </p:spPr>
        <p:txBody>
          <a:bodyPr anchor="ctr"/>
          <a:lstStyle/>
          <a:p>
            <a:pPr algn="ctr"/>
            <a:r>
              <a:rPr lang="en-US" sz="3200" dirty="0"/>
              <a:t>Are all the components of your study digitally archived </a:t>
            </a:r>
            <a:br>
              <a:rPr lang="en-US" sz="3200" dirty="0"/>
            </a:br>
            <a:r>
              <a:rPr lang="en-US" sz="3200" dirty="0"/>
              <a:t>for long-term preservation, and labelled and linked with a persistent digital object identifier?</a:t>
            </a:r>
          </a:p>
        </p:txBody>
      </p:sp>
    </p:spTree>
    <p:extLst>
      <p:ext uri="{BB962C8B-B14F-4D97-AF65-F5344CB8AC3E}">
        <p14:creationId xmlns:p14="http://schemas.microsoft.com/office/powerpoint/2010/main" val="160820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Reproducible Computational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container, public cyberinfrastructure, environment metadata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access to your computational environment </a:t>
            </a:r>
            <a:br>
              <a:rPr lang="en-US" sz="3200" dirty="0"/>
            </a:br>
            <a:r>
              <a:rPr lang="en-US" sz="3200" dirty="0"/>
              <a:t>or sufficient information about your environment </a:t>
            </a:r>
            <a:br>
              <a:rPr lang="en-US" sz="3200" dirty="0"/>
            </a:br>
            <a:r>
              <a:rPr lang="en-US" sz="3200" dirty="0"/>
              <a:t>such that others can recreate it?</a:t>
            </a:r>
          </a:p>
        </p:txBody>
      </p:sp>
    </p:spTree>
    <p:extLst>
      <p:ext uri="{BB962C8B-B14F-4D97-AF65-F5344CB8AC3E}">
        <p14:creationId xmlns:p14="http://schemas.microsoft.com/office/powerpoint/2010/main" val="3738611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Reproduction and Replication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attempt and share </a:t>
            </a:r>
          </a:p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reproduction or replication studies?</a:t>
            </a:r>
          </a:p>
        </p:txBody>
      </p:sp>
    </p:spTree>
    <p:extLst>
      <p:ext uri="{BB962C8B-B14F-4D97-AF65-F5344CB8AC3E}">
        <p14:creationId xmlns:p14="http://schemas.microsoft.com/office/powerpoint/2010/main" val="84041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Licensing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Creative commons, BSD-3, GPU, MIT…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13312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license your research products to allow others to use, modify, and redistribute them?</a:t>
            </a:r>
          </a:p>
        </p:txBody>
      </p:sp>
    </p:spTree>
    <p:extLst>
      <p:ext uri="{BB962C8B-B14F-4D97-AF65-F5344CB8AC3E}">
        <p14:creationId xmlns:p14="http://schemas.microsoft.com/office/powerpoint/2010/main" val="329498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Dublin Core, ISO 191**, Federal Geographic Data Committee (FGDC)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information about your study and each of its components in a standardized format?</a:t>
            </a:r>
          </a:p>
        </p:txBody>
      </p:sp>
    </p:spTree>
    <p:extLst>
      <p:ext uri="{BB962C8B-B14F-4D97-AF65-F5344CB8AC3E}">
        <p14:creationId xmlns:p14="http://schemas.microsoft.com/office/powerpoint/2010/main" val="319310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OSF, </a:t>
            </a:r>
            <a:r>
              <a:rPr lang="en-US" dirty="0" err="1"/>
              <a:t>AsPredicted</a:t>
            </a:r>
            <a:r>
              <a:rPr lang="en-US" dirty="0"/>
              <a:t>, Registered Reports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45505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publicly register your hypotheses and research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design before conducting your work?</a:t>
            </a:r>
          </a:p>
        </p:txBody>
      </p:sp>
    </p:spTree>
    <p:extLst>
      <p:ext uri="{BB962C8B-B14F-4D97-AF65-F5344CB8AC3E}">
        <p14:creationId xmlns:p14="http://schemas.microsoft.com/office/powerpoint/2010/main" val="4163377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Compendium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HEGSRR Template, TIER Protocol, WORCS, o2r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72689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collect </a:t>
            </a:r>
            <a:r>
              <a:rPr lang="en-US" sz="3200" i="1" dirty="0"/>
              <a:t>all</a:t>
            </a:r>
            <a:r>
              <a:rPr lang="en-US" sz="3200" dirty="0"/>
              <a:t> components of your study together </a:t>
            </a:r>
            <a:br>
              <a:rPr lang="en-US" sz="3200" dirty="0"/>
            </a:br>
            <a:r>
              <a:rPr lang="en-US" sz="3200" dirty="0"/>
              <a:t>in a directory organized with consistent structure</a:t>
            </a:r>
            <a:br>
              <a:rPr lang="en-US" sz="3200" dirty="0"/>
            </a:br>
            <a:r>
              <a:rPr lang="en-US" sz="3200" dirty="0"/>
              <a:t>and relative links?</a:t>
            </a:r>
          </a:p>
        </p:txBody>
      </p:sp>
    </p:spTree>
    <p:extLst>
      <p:ext uri="{BB962C8B-B14F-4D97-AF65-F5344CB8AC3E}">
        <p14:creationId xmlns:p14="http://schemas.microsoft.com/office/powerpoint/2010/main" val="23024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Science Ecosystem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Multiple points of entry and integration</a:t>
            </a:r>
          </a:p>
        </p:txBody>
      </p:sp>
      <p:sp>
        <p:nvSpPr>
          <p:cNvPr id="5" name="Hexagon 4"/>
          <p:cNvSpPr/>
          <p:nvPr/>
        </p:nvSpPr>
        <p:spPr>
          <a:xfrm>
            <a:off x="6142448" y="2551043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6" name="Hexagon 5"/>
          <p:cNvSpPr/>
          <p:nvPr/>
        </p:nvSpPr>
        <p:spPr>
          <a:xfrm>
            <a:off x="7712831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OSF:</a:t>
            </a:r>
            <a:br>
              <a:rPr lang="en-US" sz="1600" dirty="0"/>
            </a:br>
            <a:r>
              <a:rPr lang="en-US" sz="1600" dirty="0"/>
              <a:t>Open Science Foundation</a:t>
            </a:r>
          </a:p>
        </p:txBody>
      </p:sp>
      <p:sp>
        <p:nvSpPr>
          <p:cNvPr id="7" name="Hexagon 6"/>
          <p:cNvSpPr/>
          <p:nvPr/>
        </p:nvSpPr>
        <p:spPr>
          <a:xfrm>
            <a:off x="7706205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Overleaf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8" name="Hexagon 7"/>
          <p:cNvSpPr/>
          <p:nvPr/>
        </p:nvSpPr>
        <p:spPr>
          <a:xfrm>
            <a:off x="4572065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Rmarkdown</a:t>
            </a:r>
            <a:r>
              <a:rPr lang="en-US" sz="1600" dirty="0"/>
              <a:t> or </a:t>
            </a:r>
            <a:r>
              <a:rPr lang="en-US" sz="1600" dirty="0" err="1"/>
              <a:t>Jupyter</a:t>
            </a:r>
            <a:r>
              <a:rPr lang="en-US" sz="1600" dirty="0"/>
              <a:t> Notebooks</a:t>
            </a:r>
          </a:p>
        </p:txBody>
      </p:sp>
      <p:sp>
        <p:nvSpPr>
          <p:cNvPr id="9" name="Hexagon 8"/>
          <p:cNvSpPr/>
          <p:nvPr/>
        </p:nvSpPr>
        <p:spPr>
          <a:xfrm>
            <a:off x="4578691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Data and APIs</a:t>
            </a:r>
          </a:p>
        </p:txBody>
      </p:sp>
      <p:sp>
        <p:nvSpPr>
          <p:cNvPr id="10" name="Hexagon 9"/>
          <p:cNvSpPr/>
          <p:nvPr/>
        </p:nvSpPr>
        <p:spPr>
          <a:xfrm>
            <a:off x="6142448" y="85476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Standards</a:t>
            </a:r>
          </a:p>
        </p:txBody>
      </p:sp>
      <p:sp>
        <p:nvSpPr>
          <p:cNvPr id="11" name="Hexagon 10"/>
          <p:cNvSpPr/>
          <p:nvPr/>
        </p:nvSpPr>
        <p:spPr>
          <a:xfrm>
            <a:off x="6142514" y="4253947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Pedagogy</a:t>
            </a:r>
            <a:br>
              <a:rPr lang="en-US" dirty="0"/>
            </a:b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Teaching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40326-323D-F9FD-700A-4ACDE6A3965A}"/>
              </a:ext>
            </a:extLst>
          </p:cNvPr>
          <p:cNvSpPr txBox="1"/>
          <p:nvPr/>
        </p:nvSpPr>
        <p:spPr>
          <a:xfrm>
            <a:off x="523983" y="2967335"/>
            <a:ext cx="2395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you in your own research project and training?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EFEC478-837A-C13E-2844-F4AC849180B7}"/>
              </a:ext>
            </a:extLst>
          </p:cNvPr>
          <p:cNvSpPr/>
          <p:nvPr/>
        </p:nvSpPr>
        <p:spPr>
          <a:xfrm>
            <a:off x="3001682" y="2577548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Source Geospatial Software</a:t>
            </a:r>
          </a:p>
        </p:txBody>
      </p:sp>
    </p:spTree>
    <p:extLst>
      <p:ext uri="{BB962C8B-B14F-4D97-AF65-F5344CB8AC3E}">
        <p14:creationId xmlns:p14="http://schemas.microsoft.com/office/powerpoint/2010/main" val="14212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Science Ecosystem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Multiple points of entry and integration</a:t>
            </a:r>
          </a:p>
        </p:txBody>
      </p:sp>
      <p:sp>
        <p:nvSpPr>
          <p:cNvPr id="5" name="Hexagon 4"/>
          <p:cNvSpPr/>
          <p:nvPr/>
        </p:nvSpPr>
        <p:spPr>
          <a:xfrm>
            <a:off x="6142448" y="2551043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6" name="Hexagon 5"/>
          <p:cNvSpPr/>
          <p:nvPr/>
        </p:nvSpPr>
        <p:spPr>
          <a:xfrm>
            <a:off x="7712831" y="1716156"/>
            <a:ext cx="1961322" cy="166977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OSF:</a:t>
            </a:r>
            <a:br>
              <a:rPr lang="en-US" sz="1600" dirty="0"/>
            </a:br>
            <a:r>
              <a:rPr lang="en-US" sz="1600" dirty="0"/>
              <a:t>Open Science Foundation</a:t>
            </a:r>
          </a:p>
        </p:txBody>
      </p:sp>
      <p:sp>
        <p:nvSpPr>
          <p:cNvPr id="7" name="Hexagon 6"/>
          <p:cNvSpPr/>
          <p:nvPr/>
        </p:nvSpPr>
        <p:spPr>
          <a:xfrm>
            <a:off x="7706205" y="3412435"/>
            <a:ext cx="1961322" cy="166977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Overleaf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8" name="Hexagon 7"/>
          <p:cNvSpPr/>
          <p:nvPr/>
        </p:nvSpPr>
        <p:spPr>
          <a:xfrm>
            <a:off x="4572065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Rmarkdown</a:t>
            </a:r>
            <a:r>
              <a:rPr lang="en-US" sz="1600" dirty="0"/>
              <a:t> or </a:t>
            </a:r>
            <a:r>
              <a:rPr lang="en-US" sz="1600" dirty="0" err="1"/>
              <a:t>Jupyter</a:t>
            </a:r>
            <a:r>
              <a:rPr lang="en-US" sz="1600" dirty="0"/>
              <a:t> Notebooks</a:t>
            </a:r>
          </a:p>
        </p:txBody>
      </p:sp>
      <p:sp>
        <p:nvSpPr>
          <p:cNvPr id="9" name="Hexagon 8"/>
          <p:cNvSpPr/>
          <p:nvPr/>
        </p:nvSpPr>
        <p:spPr>
          <a:xfrm>
            <a:off x="4578691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Data and APIs</a:t>
            </a:r>
          </a:p>
        </p:txBody>
      </p:sp>
      <p:sp>
        <p:nvSpPr>
          <p:cNvPr id="10" name="Hexagon 9"/>
          <p:cNvSpPr/>
          <p:nvPr/>
        </p:nvSpPr>
        <p:spPr>
          <a:xfrm>
            <a:off x="6142448" y="85476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Standards</a:t>
            </a:r>
          </a:p>
        </p:txBody>
      </p:sp>
      <p:sp>
        <p:nvSpPr>
          <p:cNvPr id="11" name="Hexagon 10"/>
          <p:cNvSpPr/>
          <p:nvPr/>
        </p:nvSpPr>
        <p:spPr>
          <a:xfrm>
            <a:off x="6142514" y="4253947"/>
            <a:ext cx="1961322" cy="166977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Pedagogy</a:t>
            </a:r>
            <a:br>
              <a:rPr lang="en-US" dirty="0"/>
            </a:b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Teaching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40326-323D-F9FD-700A-4ACDE6A3965A}"/>
              </a:ext>
            </a:extLst>
          </p:cNvPr>
          <p:cNvSpPr txBox="1"/>
          <p:nvPr/>
        </p:nvSpPr>
        <p:spPr>
          <a:xfrm>
            <a:off x="523983" y="2967335"/>
            <a:ext cx="2395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one undergraduate course…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EFEC478-837A-C13E-2844-F4AC849180B7}"/>
              </a:ext>
            </a:extLst>
          </p:cNvPr>
          <p:cNvSpPr/>
          <p:nvPr/>
        </p:nvSpPr>
        <p:spPr>
          <a:xfrm>
            <a:off x="3001682" y="2577548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Source Geospatial Software</a:t>
            </a:r>
          </a:p>
        </p:txBody>
      </p:sp>
    </p:spTree>
    <p:extLst>
      <p:ext uri="{BB962C8B-B14F-4D97-AF65-F5344CB8AC3E}">
        <p14:creationId xmlns:p14="http://schemas.microsoft.com/office/powerpoint/2010/main" val="1814688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HEGS-RR Infrastructure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project-based demonstration of our infrastructure for reproducibility and replicability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19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Questions about Infrastructure?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6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Open Discussion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47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89163-3D73-05B9-DF73-E30BA9494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 prompts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C4A4-B8C2-AF95-C448-D530C37EB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 invitation to collaborate…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588EC-023E-CC51-D5EA-1B14E37E7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Can you share any </a:t>
            </a:r>
            <a:r>
              <a:rPr lang="en-US" b="1" i="1" dirty="0"/>
              <a:t>successes</a:t>
            </a:r>
            <a:r>
              <a:rPr lang="en-US" dirty="0"/>
              <a:t>, </a:t>
            </a:r>
            <a:r>
              <a:rPr lang="en-US" b="1" i="1" dirty="0"/>
              <a:t>advice</a:t>
            </a:r>
            <a:r>
              <a:rPr lang="en-US" dirty="0"/>
              <a:t>, or </a:t>
            </a:r>
            <a:r>
              <a:rPr lang="en-US" b="1" i="1" dirty="0"/>
              <a:t>best practices </a:t>
            </a:r>
            <a:r>
              <a:rPr lang="en-US" dirty="0"/>
              <a:t>introducing reproducibility and replicability in your own scholarship</a:t>
            </a:r>
            <a:br>
              <a:rPr lang="en-US" dirty="0"/>
            </a:br>
            <a:r>
              <a:rPr lang="en-US" dirty="0"/>
              <a:t>(research or teaching)?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i="1" dirty="0"/>
              <a:t>barriers</a:t>
            </a:r>
            <a:r>
              <a:rPr lang="en-US" dirty="0"/>
              <a:t> do you perceive to adopting open and reproducible research practices in your own scholarship?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Could any </a:t>
            </a:r>
            <a:r>
              <a:rPr lang="en-US" b="1" i="1" dirty="0"/>
              <a:t>resources,</a:t>
            </a:r>
            <a:r>
              <a:rPr lang="en-US" dirty="0"/>
              <a:t> </a:t>
            </a:r>
            <a:r>
              <a:rPr lang="en-US" b="1" i="1" dirty="0"/>
              <a:t>changes,</a:t>
            </a:r>
            <a:r>
              <a:rPr lang="en-US" dirty="0"/>
              <a:t> or </a:t>
            </a:r>
            <a:r>
              <a:rPr lang="en-US" b="1" i="1" dirty="0"/>
              <a:t>incentives</a:t>
            </a:r>
            <a:r>
              <a:rPr lang="en-US" dirty="0"/>
              <a:t> help overcome those barriers?</a:t>
            </a:r>
          </a:p>
        </p:txBody>
      </p:sp>
    </p:spTree>
    <p:extLst>
      <p:ext uri="{BB962C8B-B14F-4D97-AF65-F5344CB8AC3E}">
        <p14:creationId xmlns:p14="http://schemas.microsoft.com/office/powerpoint/2010/main" val="2934087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721922"/>
            <a:ext cx="4746677" cy="446932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hegsrr.github.io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2796663"/>
            <a:ext cx="2857500" cy="2857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</p:txBody>
      </p:sp>
    </p:spTree>
    <p:extLst>
      <p:ext uri="{BB962C8B-B14F-4D97-AF65-F5344CB8AC3E}">
        <p14:creationId xmlns:p14="http://schemas.microsoft.com/office/powerpoint/2010/main" val="316449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797199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Defining Reproducibility and Replicability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466392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brief definition for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881033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7EC85B-97A9-A4C0-6664-7FA4FD2561E4}"/>
              </a:ext>
            </a:extLst>
          </p:cNvPr>
          <p:cNvCxnSpPr/>
          <p:nvPr/>
        </p:nvCxnSpPr>
        <p:spPr>
          <a:xfrm>
            <a:off x="335021" y="2073418"/>
            <a:ext cx="55326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C4E680-5914-CA76-76BD-8CCF9B2C4844}"/>
              </a:ext>
            </a:extLst>
          </p:cNvPr>
          <p:cNvSpPr txBox="1"/>
          <p:nvPr/>
        </p:nvSpPr>
        <p:spPr>
          <a:xfrm>
            <a:off x="274979" y="2047660"/>
            <a:ext cx="5518587" cy="129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81% </a:t>
            </a:r>
            <a:r>
              <a:rPr lang="en-US" dirty="0">
                <a:latin typeface="AvenirNextforSAS Light" panose="020B0403020202020204" pitchFamily="34" charset="0"/>
              </a:rPr>
              <a:t>Consider reproducibility of their own work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71%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Discuss reproducibility with colleagues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53%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Consider reproducibility during peer-review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3D7CAD-E411-B508-B1BF-9B0112763F86}"/>
              </a:ext>
            </a:extLst>
          </p:cNvPr>
          <p:cNvCxnSpPr/>
          <p:nvPr/>
        </p:nvCxnSpPr>
        <p:spPr>
          <a:xfrm>
            <a:off x="278139" y="2496467"/>
            <a:ext cx="55185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BAB2C-8BEA-1777-0521-D8E3C4D3DAC5}"/>
              </a:ext>
            </a:extLst>
          </p:cNvPr>
          <p:cNvCxnSpPr>
            <a:cxnSpLocks/>
          </p:cNvCxnSpPr>
          <p:nvPr/>
        </p:nvCxnSpPr>
        <p:spPr>
          <a:xfrm>
            <a:off x="274321" y="2931236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CC2DF1-5445-CF19-AD74-0C7314EA8C17}"/>
              </a:ext>
            </a:extLst>
          </p:cNvPr>
          <p:cNvCxnSpPr>
            <a:cxnSpLocks/>
          </p:cNvCxnSpPr>
          <p:nvPr/>
        </p:nvCxnSpPr>
        <p:spPr>
          <a:xfrm>
            <a:off x="274321" y="3340001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731C6E-4B28-3EF4-70BE-DB9DD86D3315}"/>
              </a:ext>
            </a:extLst>
          </p:cNvPr>
          <p:cNvSpPr txBox="1"/>
          <p:nvPr/>
        </p:nvSpPr>
        <p:spPr>
          <a:xfrm>
            <a:off x="6411896" y="2047660"/>
            <a:ext cx="5518587" cy="129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74% </a:t>
            </a:r>
            <a:r>
              <a:rPr lang="en-US" dirty="0">
                <a:latin typeface="AvenirNextforSAS" panose="020B0503020202020204" pitchFamily="34" charset="0"/>
              </a:rPr>
              <a:t>Consider replicability of their own work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65%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" panose="020B0503020202020204" pitchFamily="34" charset="0"/>
              </a:rPr>
              <a:t>Discuss replicability with colleagues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59%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" panose="020B0503020202020204" pitchFamily="34" charset="0"/>
              </a:rPr>
              <a:t>Consider replicability during peer-review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B3828D-20C5-A0EA-49D6-5115032E87BD}"/>
              </a:ext>
            </a:extLst>
          </p:cNvPr>
          <p:cNvSpPr txBox="1"/>
          <p:nvPr/>
        </p:nvSpPr>
        <p:spPr>
          <a:xfrm>
            <a:off x="277215" y="1658376"/>
            <a:ext cx="551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Reproducibility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9BE383-839B-22EB-DF08-D2B99359D201}"/>
              </a:ext>
            </a:extLst>
          </p:cNvPr>
          <p:cNvSpPr txBox="1"/>
          <p:nvPr/>
        </p:nvSpPr>
        <p:spPr>
          <a:xfrm>
            <a:off x="6414133" y="1660964"/>
            <a:ext cx="55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Replicability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5A55BC-C70B-B23C-5785-4EE7FA2091A8}"/>
              </a:ext>
            </a:extLst>
          </p:cNvPr>
          <p:cNvCxnSpPr/>
          <p:nvPr/>
        </p:nvCxnSpPr>
        <p:spPr>
          <a:xfrm>
            <a:off x="6414133" y="2061842"/>
            <a:ext cx="55185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06B5161-1E1A-F507-B9AC-792654372E73}"/>
              </a:ext>
            </a:extLst>
          </p:cNvPr>
          <p:cNvSpPr txBox="1"/>
          <p:nvPr/>
        </p:nvSpPr>
        <p:spPr>
          <a:xfrm>
            <a:off x="1149047" y="3759637"/>
            <a:ext cx="2642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14%</a:t>
            </a:r>
            <a:endParaRPr lang="en-US" sz="6000" b="1" i="1" dirty="0">
              <a:solidFill>
                <a:srgbClr val="EF56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9911F0-CB05-C5CD-FB05-454DF233E1F5}"/>
              </a:ext>
            </a:extLst>
          </p:cNvPr>
          <p:cNvSpPr/>
          <p:nvPr/>
        </p:nvSpPr>
        <p:spPr>
          <a:xfrm>
            <a:off x="1260947" y="4624993"/>
            <a:ext cx="4099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NextforSAS Light" panose="020B0403020202020204" pitchFamily="34" charset="0"/>
              </a:rPr>
              <a:t>Reported attempting a reproduction </a:t>
            </a:r>
          </a:p>
          <a:p>
            <a:r>
              <a:rPr lang="en-US" dirty="0">
                <a:latin typeface="AvenirNextforSAS Light" panose="020B0403020202020204" pitchFamily="34" charset="0"/>
              </a:rPr>
              <a:t>(</a:t>
            </a:r>
            <a:r>
              <a:rPr lang="en-US" b="1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7%</a:t>
            </a:r>
            <a:r>
              <a:rPr lang="en-US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attempt publishing)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DD1A94-94B2-D7CA-C2C0-F11691B8C9C0}"/>
              </a:ext>
            </a:extLst>
          </p:cNvPr>
          <p:cNvSpPr txBox="1"/>
          <p:nvPr/>
        </p:nvSpPr>
        <p:spPr>
          <a:xfrm>
            <a:off x="7150561" y="3756918"/>
            <a:ext cx="2642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31%</a:t>
            </a:r>
            <a:endParaRPr lang="en-US" sz="6000" b="1" i="1" dirty="0">
              <a:solidFill>
                <a:srgbClr val="EF56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7544C-CF3A-0BA0-8392-0ACF5175AC5F}"/>
              </a:ext>
            </a:extLst>
          </p:cNvPr>
          <p:cNvSpPr/>
          <p:nvPr/>
        </p:nvSpPr>
        <p:spPr>
          <a:xfrm>
            <a:off x="7210886" y="4594697"/>
            <a:ext cx="4371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NextforSAS Light" panose="020B0403020202020204" pitchFamily="34" charset="0"/>
              </a:rPr>
              <a:t>Reported attempting a replication </a:t>
            </a:r>
          </a:p>
          <a:p>
            <a:r>
              <a:rPr lang="en-US" sz="2000" dirty="0">
                <a:latin typeface="AvenirNextforSAS Light" panose="020B0403020202020204" pitchFamily="34" charset="0"/>
              </a:rPr>
              <a:t>(</a:t>
            </a:r>
            <a:r>
              <a:rPr lang="en-US" sz="2000" b="1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21%</a:t>
            </a:r>
            <a:r>
              <a:rPr lang="en-US" sz="2000" dirty="0">
                <a:latin typeface="AvenirNextforSAS Light" panose="020B0403020202020204" pitchFamily="34" charset="0"/>
              </a:rPr>
              <a:t> attempt publishing)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463B9B-8F1B-64FA-365A-72535D413467}"/>
              </a:ext>
            </a:extLst>
          </p:cNvPr>
          <p:cNvSpPr txBox="1"/>
          <p:nvPr/>
        </p:nvSpPr>
        <p:spPr>
          <a:xfrm>
            <a:off x="354414" y="616289"/>
            <a:ext cx="979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NextforSAS" panose="020B0503020202020204" pitchFamily="34" charset="0"/>
              </a:rPr>
              <a:t>Geographers are thinking about R&amp;R, but not attempting replications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A7DC91-FCB8-86C3-7111-EB528C393CB9}"/>
              </a:ext>
            </a:extLst>
          </p:cNvPr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Replication Studies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A33ACE-876C-AB41-9E4D-1D1188CC85C0}"/>
              </a:ext>
            </a:extLst>
          </p:cNvPr>
          <p:cNvCxnSpPr>
            <a:cxnSpLocks/>
          </p:cNvCxnSpPr>
          <p:nvPr/>
        </p:nvCxnSpPr>
        <p:spPr>
          <a:xfrm>
            <a:off x="274321" y="250731"/>
            <a:ext cx="0" cy="673423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062336-5391-6D37-E659-243E932443D3}"/>
              </a:ext>
            </a:extLst>
          </p:cNvPr>
          <p:cNvCxnSpPr/>
          <p:nvPr/>
        </p:nvCxnSpPr>
        <p:spPr>
          <a:xfrm>
            <a:off x="6415714" y="2496467"/>
            <a:ext cx="55185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C8CD16-CFA9-7E2C-1952-9437D8737F41}"/>
              </a:ext>
            </a:extLst>
          </p:cNvPr>
          <p:cNvCxnSpPr>
            <a:cxnSpLocks/>
          </p:cNvCxnSpPr>
          <p:nvPr/>
        </p:nvCxnSpPr>
        <p:spPr>
          <a:xfrm>
            <a:off x="6411896" y="2931236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CF27F-2272-6C63-66EA-B8AAFB445459}"/>
              </a:ext>
            </a:extLst>
          </p:cNvPr>
          <p:cNvCxnSpPr>
            <a:cxnSpLocks/>
          </p:cNvCxnSpPr>
          <p:nvPr/>
        </p:nvCxnSpPr>
        <p:spPr>
          <a:xfrm>
            <a:off x="6411896" y="3340001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581124-2860-3AB5-98AB-77F845C966EE}"/>
              </a:ext>
            </a:extLst>
          </p:cNvPr>
          <p:cNvSpPr txBox="1"/>
          <p:nvPr/>
        </p:nvSpPr>
        <p:spPr>
          <a:xfrm>
            <a:off x="9790185" y="423752"/>
            <a:ext cx="156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306C"/>
                </a:solidFill>
                <a:effectLst/>
                <a:uLnTx/>
                <a:uFillTx/>
                <a:latin typeface="AvenirNextforSAS" panose="020B0503020202020204" pitchFamily="34" charset="0"/>
                <a:cs typeface="Arial" panose="020B0604020202020204" pitchFamily="34" charset="0"/>
              </a:rPr>
              <a:t>BCS-2049837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306C"/>
              </a:solidFill>
              <a:effectLst/>
              <a:uLnTx/>
              <a:uFillTx/>
              <a:latin typeface="AvenirNextforSAS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CC7BC7E-B314-4140-1834-D000B6FED1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9"/>
          <a:stretch/>
        </p:blipFill>
        <p:spPr>
          <a:xfrm>
            <a:off x="11358487" y="171336"/>
            <a:ext cx="742372" cy="7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3491</TotalTime>
  <Words>1380</Words>
  <Application>Microsoft Office PowerPoint</Application>
  <PresentationFormat>Widescreen</PresentationFormat>
  <Paragraphs>187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Rounded MT Bold</vt:lpstr>
      <vt:lpstr>Avenir Next LT Pro Demi</vt:lpstr>
      <vt:lpstr>Avenir Next LT Pro Light</vt:lpstr>
      <vt:lpstr>AvenirNextforSAS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Holler, Joseph</cp:lastModifiedBy>
  <cp:revision>244</cp:revision>
  <dcterms:created xsi:type="dcterms:W3CDTF">2023-07-10T06:52:36Z</dcterms:created>
  <dcterms:modified xsi:type="dcterms:W3CDTF">2023-12-07T15:45:28Z</dcterms:modified>
</cp:coreProperties>
</file>